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3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A300"/>
    <a:srgbClr val="F3B1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2B610-81A1-4F56-8980-35D8E3D7EAB5}" type="datetimeFigureOut">
              <a:rPr lang="ru-RU" smtClean="0"/>
              <a:t>02.12.2016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1AE55F-A60F-435B-84E2-B9F228BCF1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03529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2B610-81A1-4F56-8980-35D8E3D7EAB5}" type="datetimeFigureOut">
              <a:rPr lang="ru-RU" smtClean="0"/>
              <a:t>02.12.2016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1AE55F-A60F-435B-84E2-B9F228BCF1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50193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2B610-81A1-4F56-8980-35D8E3D7EAB5}" type="datetimeFigureOut">
              <a:rPr lang="ru-RU" smtClean="0"/>
              <a:t>02.12.2016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1AE55F-A60F-435B-84E2-B9F228BCF1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91037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2B610-81A1-4F56-8980-35D8E3D7EAB5}" type="datetimeFigureOut">
              <a:rPr lang="ru-RU" smtClean="0"/>
              <a:t>02.12.2016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1AE55F-A60F-435B-84E2-B9F228BCF129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662554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2B610-81A1-4F56-8980-35D8E3D7EAB5}" type="datetimeFigureOut">
              <a:rPr lang="ru-RU" smtClean="0"/>
              <a:t>02.12.2016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1AE55F-A60F-435B-84E2-B9F228BCF1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11023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2B610-81A1-4F56-8980-35D8E3D7EAB5}" type="datetimeFigureOut">
              <a:rPr lang="ru-RU" smtClean="0"/>
              <a:t>02.12.2016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1AE55F-A60F-435B-84E2-B9F228BCF1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629888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2B610-81A1-4F56-8980-35D8E3D7EAB5}" type="datetimeFigureOut">
              <a:rPr lang="ru-RU" smtClean="0"/>
              <a:t>02.12.2016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1AE55F-A60F-435B-84E2-B9F228BCF1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37731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2B610-81A1-4F56-8980-35D8E3D7EAB5}" type="datetimeFigureOut">
              <a:rPr lang="ru-RU" smtClean="0"/>
              <a:t>02.12.2016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1AE55F-A60F-435B-84E2-B9F228BCF1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145716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2B610-81A1-4F56-8980-35D8E3D7EAB5}" type="datetimeFigureOut">
              <a:rPr lang="ru-RU" smtClean="0"/>
              <a:t>02.12.2016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1AE55F-A60F-435B-84E2-B9F228BCF1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06944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2B610-81A1-4F56-8980-35D8E3D7EAB5}" type="datetimeFigureOut">
              <a:rPr lang="ru-RU" smtClean="0"/>
              <a:t>02.12.2016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1AE55F-A60F-435B-84E2-B9F228BCF1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11957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2B610-81A1-4F56-8980-35D8E3D7EAB5}" type="datetimeFigureOut">
              <a:rPr lang="ru-RU" smtClean="0"/>
              <a:t>02.12.2016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1AE55F-A60F-435B-84E2-B9F228BCF1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485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2B610-81A1-4F56-8980-35D8E3D7EAB5}" type="datetimeFigureOut">
              <a:rPr lang="ru-RU" smtClean="0"/>
              <a:t>02.12.2016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1AE55F-A60F-435B-84E2-B9F228BCF1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75248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2B610-81A1-4F56-8980-35D8E3D7EAB5}" type="datetimeFigureOut">
              <a:rPr lang="ru-RU" smtClean="0"/>
              <a:t>02.12.2016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1AE55F-A60F-435B-84E2-B9F228BCF1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28016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2B610-81A1-4F56-8980-35D8E3D7EAB5}" type="datetimeFigureOut">
              <a:rPr lang="ru-RU" smtClean="0"/>
              <a:t>02.12.2016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1AE55F-A60F-435B-84E2-B9F228BCF1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46447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2B610-81A1-4F56-8980-35D8E3D7EAB5}" type="datetimeFigureOut">
              <a:rPr lang="ru-RU" smtClean="0"/>
              <a:t>02.12.2016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1AE55F-A60F-435B-84E2-B9F228BCF1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25373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2B610-81A1-4F56-8980-35D8E3D7EAB5}" type="datetimeFigureOut">
              <a:rPr lang="ru-RU" smtClean="0"/>
              <a:t>02.12.2016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1AE55F-A60F-435B-84E2-B9F228BCF1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70908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2B610-81A1-4F56-8980-35D8E3D7EAB5}" type="datetimeFigureOut">
              <a:rPr lang="ru-RU" smtClean="0"/>
              <a:t>02.12.2016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1AE55F-A60F-435B-84E2-B9F228BCF1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58847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CEA2B610-81A1-4F56-8980-35D8E3D7EAB5}" type="datetimeFigureOut">
              <a:rPr lang="ru-RU" smtClean="0"/>
              <a:t>02.12.2016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021AE55F-A60F-435B-84E2-B9F228BCF1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6776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4" r:id="rId1"/>
    <p:sldLayoutId id="2147483805" r:id="rId2"/>
    <p:sldLayoutId id="2147483806" r:id="rId3"/>
    <p:sldLayoutId id="2147483807" r:id="rId4"/>
    <p:sldLayoutId id="2147483808" r:id="rId5"/>
    <p:sldLayoutId id="2147483809" r:id="rId6"/>
    <p:sldLayoutId id="2147483810" r:id="rId7"/>
    <p:sldLayoutId id="2147483811" r:id="rId8"/>
    <p:sldLayoutId id="2147483812" r:id="rId9"/>
    <p:sldLayoutId id="2147483813" r:id="rId10"/>
    <p:sldLayoutId id="2147483814" r:id="rId11"/>
    <p:sldLayoutId id="2147483815" r:id="rId12"/>
    <p:sldLayoutId id="2147483816" r:id="rId13"/>
    <p:sldLayoutId id="2147483817" r:id="rId14"/>
    <p:sldLayoutId id="2147483818" r:id="rId15"/>
    <p:sldLayoutId id="2147483819" r:id="rId16"/>
    <p:sldLayoutId id="2147483820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3772" y="1366675"/>
            <a:ext cx="11750723" cy="1825096"/>
          </a:xfrm>
        </p:spPr>
        <p:txBody>
          <a:bodyPr/>
          <a:lstStyle/>
          <a:p>
            <a:r>
              <a:rPr lang="ru-RU" dirty="0" smtClean="0"/>
              <a:t>Системы контроля версий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386614" y="3551549"/>
            <a:ext cx="262764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на примере</a:t>
            </a:r>
            <a:endParaRPr lang="ru-RU" sz="32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14256" y="3191771"/>
            <a:ext cx="46746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Subversion</a:t>
            </a:r>
            <a:endParaRPr lang="ru-RU" sz="66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18040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devcolibri.com/cp/wp-content/uploads/2013/04/schema2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162" y="1296538"/>
            <a:ext cx="10570831" cy="3619178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660966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technical-recipes.com/wp-content/uploads/2013/06/TortoiseSVN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1" y="-16502"/>
            <a:ext cx="10542766" cy="6874501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6437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Зачем они нужны?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913775" y="2214694"/>
            <a:ext cx="10363826" cy="398139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 smtClean="0">
                <a:solidFill>
                  <a:srgbClr val="FEA300"/>
                </a:solidFill>
              </a:rPr>
              <a:t>Subversion</a:t>
            </a:r>
            <a:r>
              <a:rPr lang="en-US" sz="2400" dirty="0" smtClean="0"/>
              <a:t> </a:t>
            </a:r>
            <a:r>
              <a:rPr lang="ru-RU" sz="2400" dirty="0" smtClean="0"/>
              <a:t>даёт возможность</a:t>
            </a:r>
            <a:r>
              <a:rPr lang="ru-RU" dirty="0" smtClean="0"/>
              <a:t>:</a:t>
            </a:r>
          </a:p>
          <a:p>
            <a:r>
              <a:rPr lang="ru-RU" dirty="0" smtClean="0"/>
              <a:t>возвращать </a:t>
            </a:r>
            <a:r>
              <a:rPr lang="ru-RU" dirty="0"/>
              <a:t>отдельные файлы к прежнему </a:t>
            </a:r>
            <a:r>
              <a:rPr lang="ru-RU" dirty="0" smtClean="0"/>
              <a:t>виду</a:t>
            </a:r>
            <a:endParaRPr lang="en-US" dirty="0" smtClean="0"/>
          </a:p>
          <a:p>
            <a:r>
              <a:rPr lang="ru-RU" dirty="0"/>
              <a:t>В</a:t>
            </a:r>
            <a:r>
              <a:rPr lang="ru-RU" dirty="0" smtClean="0"/>
              <a:t>озвращать </a:t>
            </a:r>
            <a:r>
              <a:rPr lang="ru-RU" dirty="0"/>
              <a:t>к прежнему состоянию весь </a:t>
            </a:r>
            <a:r>
              <a:rPr lang="ru-RU" dirty="0" smtClean="0"/>
              <a:t>проект</a:t>
            </a:r>
          </a:p>
          <a:p>
            <a:r>
              <a:rPr lang="ru-RU" dirty="0" smtClean="0"/>
              <a:t>просматривать </a:t>
            </a:r>
            <a:r>
              <a:rPr lang="ru-RU" dirty="0"/>
              <a:t>происходящие со временем </a:t>
            </a:r>
            <a:r>
              <a:rPr lang="ru-RU" dirty="0" smtClean="0"/>
              <a:t>изменения</a:t>
            </a:r>
          </a:p>
          <a:p>
            <a:r>
              <a:rPr lang="ru-RU" dirty="0" smtClean="0"/>
              <a:t>определять</a:t>
            </a:r>
            <a:r>
              <a:rPr lang="ru-RU" dirty="0"/>
              <a:t>, кто последним вносил изменения во внезапно переставший работать </a:t>
            </a:r>
            <a:r>
              <a:rPr lang="ru-RU" dirty="0" smtClean="0"/>
              <a:t>модуль</a:t>
            </a:r>
          </a:p>
          <a:p>
            <a:r>
              <a:rPr lang="ru-RU" dirty="0" smtClean="0"/>
              <a:t>Узнать кто </a:t>
            </a:r>
            <a:r>
              <a:rPr lang="ru-RU" dirty="0"/>
              <a:t>и когда внёс в код какую-то </a:t>
            </a:r>
            <a:r>
              <a:rPr lang="ru-RU" dirty="0" smtClean="0"/>
              <a:t>ошибку</a:t>
            </a:r>
          </a:p>
          <a:p>
            <a:pPr marL="0" indent="0">
              <a:buNone/>
            </a:pPr>
            <a:r>
              <a:rPr lang="ru-RU" sz="1600" dirty="0"/>
              <a:t>и многое другое…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11254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ru-RU" dirty="0" err="1">
                <a:solidFill>
                  <a:srgbClr val="FEA300"/>
                </a:solidFill>
              </a:rPr>
              <a:t>Subversion</a:t>
            </a:r>
            <a:r>
              <a:rPr lang="ru-RU" dirty="0">
                <a:solidFill>
                  <a:srgbClr val="FEA300"/>
                </a:solidFill>
              </a:rPr>
              <a:t> </a:t>
            </a:r>
            <a:r>
              <a:rPr lang="ru-RU" dirty="0"/>
              <a:t>— централизованная </a:t>
            </a:r>
            <a:r>
              <a:rPr lang="ru-RU" dirty="0" smtClean="0"/>
              <a:t>система, то </a:t>
            </a:r>
            <a:r>
              <a:rPr lang="ru-RU" dirty="0"/>
              <a:t>есть данные хранятся в едином хранилище. </a:t>
            </a:r>
            <a:endParaRPr lang="ru-RU" dirty="0" smtClean="0"/>
          </a:p>
          <a:p>
            <a:r>
              <a:rPr lang="ru-RU" dirty="0" smtClean="0"/>
              <a:t>Хранилище </a:t>
            </a:r>
            <a:r>
              <a:rPr lang="ru-RU" dirty="0"/>
              <a:t>может располагаться на локальном диске или на сетевом сервере.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67553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Основные термины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ru-RU" dirty="0" err="1" smtClean="0">
                <a:solidFill>
                  <a:srgbClr val="FEA300"/>
                </a:solidFill>
              </a:rPr>
              <a:t>Репозиторий</a:t>
            </a:r>
            <a:r>
              <a:rPr lang="ru-RU" dirty="0" smtClean="0">
                <a:solidFill>
                  <a:srgbClr val="FEA300"/>
                </a:solidFill>
              </a:rPr>
              <a:t> </a:t>
            </a:r>
            <a:r>
              <a:rPr lang="ru-RU" dirty="0" smtClean="0"/>
              <a:t>–</a:t>
            </a:r>
            <a:r>
              <a:rPr lang="ru-RU" dirty="0" smtClean="0">
                <a:solidFill>
                  <a:srgbClr val="FEA300"/>
                </a:solidFill>
              </a:rPr>
              <a:t> </a:t>
            </a:r>
            <a:r>
              <a:rPr lang="ru-RU" dirty="0"/>
              <a:t>хранилище документов вместе с историей их изменения и другой служебной информацией.</a:t>
            </a:r>
            <a:endParaRPr lang="ru-RU" dirty="0" smtClean="0">
              <a:solidFill>
                <a:srgbClr val="FEA300"/>
              </a:solidFill>
            </a:endParaRPr>
          </a:p>
          <a:p>
            <a:r>
              <a:rPr lang="ru-RU" dirty="0" smtClean="0">
                <a:solidFill>
                  <a:srgbClr val="FEA300"/>
                </a:solidFill>
              </a:rPr>
              <a:t>Ресурсы</a:t>
            </a:r>
            <a:r>
              <a:rPr lang="ru-RU" dirty="0" smtClean="0"/>
              <a:t> – файлы и директории.</a:t>
            </a:r>
          </a:p>
          <a:p>
            <a:r>
              <a:rPr lang="ru-RU" dirty="0" smtClean="0">
                <a:solidFill>
                  <a:srgbClr val="FEA300"/>
                </a:solidFill>
              </a:rPr>
              <a:t>Проект</a:t>
            </a:r>
            <a:r>
              <a:rPr lang="ru-RU" dirty="0" smtClean="0"/>
              <a:t> – ресурсы, объединенные в один раздел в </a:t>
            </a:r>
            <a:r>
              <a:rPr lang="ru-RU" dirty="0" err="1" smtClean="0">
                <a:solidFill>
                  <a:srgbClr val="FEA300"/>
                </a:solidFill>
              </a:rPr>
              <a:t>репозитории</a:t>
            </a:r>
            <a:r>
              <a:rPr lang="ru-RU" dirty="0" smtClean="0"/>
              <a:t>.</a:t>
            </a:r>
          </a:p>
          <a:p>
            <a:r>
              <a:rPr lang="ru-RU" dirty="0" smtClean="0">
                <a:solidFill>
                  <a:srgbClr val="FEA300"/>
                </a:solidFill>
              </a:rPr>
              <a:t>Ревизия</a:t>
            </a:r>
            <a:r>
              <a:rPr lang="ru-RU" dirty="0" smtClean="0"/>
              <a:t>: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dirty="0" smtClean="0"/>
              <a:t>номер версии, присвоенный проекту после изменения какого-либо ресурса.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dirty="0" smtClean="0"/>
              <a:t>«Мгновенный снимок» </a:t>
            </a:r>
            <a:r>
              <a:rPr lang="ru-RU" sz="1800" dirty="0" err="1" smtClean="0">
                <a:solidFill>
                  <a:srgbClr val="FEA300"/>
                </a:solidFill>
              </a:rPr>
              <a:t>репозитория</a:t>
            </a:r>
            <a:r>
              <a:rPr lang="ru-RU" sz="1800" dirty="0" smtClean="0"/>
              <a:t>.  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76429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Основные термины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FEA300"/>
                </a:solidFill>
              </a:rPr>
              <a:t>Trunk</a:t>
            </a:r>
            <a:r>
              <a:rPr lang="en-US" dirty="0" smtClean="0"/>
              <a:t> - </a:t>
            </a:r>
            <a:r>
              <a:rPr lang="ru-RU" dirty="0"/>
              <a:t>основная линия разработки. Здесь будет актуальный на данный момент </a:t>
            </a:r>
            <a:r>
              <a:rPr lang="ru-RU" dirty="0" smtClean="0"/>
              <a:t>код</a:t>
            </a:r>
            <a:r>
              <a:rPr lang="en-US" dirty="0"/>
              <a:t>.</a:t>
            </a:r>
            <a:endParaRPr lang="en-US" dirty="0" smtClean="0"/>
          </a:p>
          <a:p>
            <a:r>
              <a:rPr lang="ru-RU" dirty="0" err="1" smtClean="0">
                <a:solidFill>
                  <a:srgbClr val="FEA300"/>
                </a:solidFill>
              </a:rPr>
              <a:t>branch</a:t>
            </a:r>
            <a:r>
              <a:rPr lang="ru-RU" dirty="0" smtClean="0">
                <a:solidFill>
                  <a:srgbClr val="FEA300"/>
                </a:solidFill>
              </a:rPr>
              <a:t> </a:t>
            </a:r>
            <a:r>
              <a:rPr lang="ru-RU" dirty="0"/>
              <a:t>— ветка для разработчиков</a:t>
            </a:r>
            <a:r>
              <a:rPr lang="ru-RU" dirty="0" smtClean="0"/>
              <a:t>. Именно </a:t>
            </a:r>
            <a:r>
              <a:rPr lang="ru-RU" dirty="0"/>
              <a:t>в ней вы будете создавать свои ветки</a:t>
            </a:r>
            <a:r>
              <a:rPr lang="ru-RU" dirty="0" smtClean="0"/>
              <a:t>.</a:t>
            </a:r>
            <a:endParaRPr lang="en-US" dirty="0" smtClean="0"/>
          </a:p>
          <a:p>
            <a:r>
              <a:rPr lang="en-US" dirty="0" smtClean="0">
                <a:solidFill>
                  <a:srgbClr val="FEA300"/>
                </a:solidFill>
              </a:rPr>
              <a:t>TAG</a:t>
            </a:r>
            <a:r>
              <a:rPr lang="en-US" dirty="0" smtClean="0"/>
              <a:t> - </a:t>
            </a:r>
            <a:r>
              <a:rPr lang="ru-RU" dirty="0" smtClean="0"/>
              <a:t>ветка </a:t>
            </a:r>
            <a:r>
              <a:rPr lang="ru-RU" dirty="0"/>
              <a:t>тэгов. Тут создаются </a:t>
            </a:r>
            <a:r>
              <a:rPr lang="ru-RU" dirty="0" smtClean="0"/>
              <a:t>метки</a:t>
            </a:r>
            <a:r>
              <a:rPr lang="ru-RU" dirty="0"/>
              <a:t>, отмечающие значимые вехи развития </a:t>
            </a:r>
            <a:r>
              <a:rPr lang="ru-RU" dirty="0" smtClean="0"/>
              <a:t>проектов</a:t>
            </a:r>
            <a:r>
              <a:rPr lang="en-US" dirty="0" smtClean="0"/>
              <a:t>. </a:t>
            </a: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98372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Основные термины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FEA300"/>
                </a:solidFill>
              </a:rPr>
              <a:t>CheckOut</a:t>
            </a:r>
            <a:r>
              <a:rPr lang="en-US" dirty="0" smtClean="0">
                <a:solidFill>
                  <a:srgbClr val="FEA300"/>
                </a:solidFill>
              </a:rPr>
              <a:t> </a:t>
            </a:r>
            <a:r>
              <a:rPr lang="ru-RU" dirty="0" smtClean="0"/>
              <a:t>– извлечение ресурса из </a:t>
            </a:r>
            <a:r>
              <a:rPr lang="ru-RU" dirty="0" err="1" smtClean="0">
                <a:solidFill>
                  <a:srgbClr val="FEA300"/>
                </a:solidFill>
              </a:rPr>
              <a:t>репозитория</a:t>
            </a:r>
            <a:r>
              <a:rPr lang="ru-RU" dirty="0" smtClean="0">
                <a:solidFill>
                  <a:srgbClr val="FEA300"/>
                </a:solidFill>
              </a:rPr>
              <a:t> </a:t>
            </a:r>
            <a:r>
              <a:rPr lang="ru-RU" dirty="0" smtClean="0"/>
              <a:t>для просмотра или редактирования.</a:t>
            </a:r>
          </a:p>
          <a:p>
            <a:r>
              <a:rPr lang="en-US" dirty="0" err="1" smtClean="0">
                <a:solidFill>
                  <a:srgbClr val="FEA300"/>
                </a:solidFill>
              </a:rPr>
              <a:t>CheckIN</a:t>
            </a:r>
            <a:r>
              <a:rPr lang="en-US" dirty="0" smtClean="0">
                <a:solidFill>
                  <a:srgbClr val="FEA300"/>
                </a:solidFill>
              </a:rPr>
              <a:t> </a:t>
            </a:r>
            <a:r>
              <a:rPr lang="ru-RU" dirty="0"/>
              <a:t>– </a:t>
            </a:r>
            <a:r>
              <a:rPr lang="ru-RU" dirty="0" smtClean="0"/>
              <a:t>сохранение изменений и создание очередной ревизии.</a:t>
            </a:r>
            <a:endParaRPr lang="ru-RU" dirty="0"/>
          </a:p>
          <a:p>
            <a:r>
              <a:rPr lang="en-US" dirty="0">
                <a:solidFill>
                  <a:srgbClr val="FEA300"/>
                </a:solidFill>
              </a:rPr>
              <a:t>Head</a:t>
            </a:r>
            <a:r>
              <a:rPr lang="ru-RU" dirty="0">
                <a:solidFill>
                  <a:srgbClr val="FEA300"/>
                </a:solidFill>
              </a:rPr>
              <a:t> </a:t>
            </a:r>
            <a:r>
              <a:rPr lang="ru-RU" dirty="0"/>
              <a:t>–  самая свежая версия </a:t>
            </a:r>
            <a:r>
              <a:rPr lang="ru-RU" dirty="0" smtClean="0"/>
              <a:t>для каждого</a:t>
            </a:r>
            <a:r>
              <a:rPr lang="en-US" dirty="0" smtClean="0"/>
              <a:t> </a:t>
            </a:r>
            <a:r>
              <a:rPr lang="ru-RU" dirty="0" err="1" smtClean="0">
                <a:solidFill>
                  <a:srgbClr val="FEA300"/>
                </a:solidFill>
              </a:rPr>
              <a:t>branch</a:t>
            </a:r>
            <a:r>
              <a:rPr lang="en-US" dirty="0" smtClean="0"/>
              <a:t>/</a:t>
            </a:r>
            <a:r>
              <a:rPr lang="en-US" dirty="0" smtClean="0">
                <a:solidFill>
                  <a:srgbClr val="FEA300"/>
                </a:solidFill>
              </a:rPr>
              <a:t>Trunk</a:t>
            </a:r>
            <a:r>
              <a:rPr lang="ru-RU" dirty="0" smtClean="0"/>
              <a:t>, </a:t>
            </a:r>
            <a:r>
              <a:rPr lang="ru-RU" dirty="0"/>
              <a:t>находящаяся в хранилище</a:t>
            </a:r>
            <a:r>
              <a:rPr lang="ru-RU" dirty="0" smtClean="0"/>
              <a:t>.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18710" y="4754394"/>
            <a:ext cx="4575321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2000" dirty="0" smtClean="0">
                <a:ln w="0"/>
                <a:solidFill>
                  <a:srgbClr val="FEA300"/>
                </a:solidFill>
              </a:rPr>
              <a:t>CHECKOUT</a:t>
            </a:r>
            <a:r>
              <a:rPr lang="en-US" sz="2000" dirty="0" smtClean="0">
                <a:ln w="0"/>
                <a:solidFill>
                  <a:srgbClr val="FEA3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ru-RU" sz="2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не вносит изменения в запрошенный файл.</a:t>
            </a:r>
          </a:p>
          <a:p>
            <a:r>
              <a:rPr lang="ru-RU" sz="2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Эта команда создает «рабочую копию», с которой пользователь и взаимодействует.</a:t>
            </a:r>
            <a:endParaRPr lang="ru-RU" sz="2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51619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Основные термины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FEA300"/>
                </a:solidFill>
              </a:rPr>
              <a:t>Merge </a:t>
            </a:r>
            <a:r>
              <a:rPr lang="en-US" dirty="0" smtClean="0"/>
              <a:t>– </a:t>
            </a:r>
            <a:r>
              <a:rPr lang="ru-RU" dirty="0" smtClean="0"/>
              <a:t>Слияние сделанных изменений.</a:t>
            </a:r>
            <a:endParaRPr lang="en-US" dirty="0" smtClean="0"/>
          </a:p>
          <a:p>
            <a:endParaRPr lang="ru-RU" dirty="0" smtClean="0"/>
          </a:p>
          <a:p>
            <a:pPr marL="0" indent="0">
              <a:buNone/>
            </a:pPr>
            <a:r>
              <a:rPr lang="en-US" dirty="0" smtClean="0">
                <a:solidFill>
                  <a:srgbClr val="FEA300"/>
                </a:solidFill>
              </a:rPr>
              <a:t>B</a:t>
            </a:r>
            <a:r>
              <a:rPr lang="ru-RU" dirty="0" err="1" smtClean="0">
                <a:solidFill>
                  <a:srgbClr val="FEA300"/>
                </a:solidFill>
              </a:rPr>
              <a:t>ranch</a:t>
            </a:r>
            <a:r>
              <a:rPr lang="ru-RU" dirty="0" smtClean="0">
                <a:solidFill>
                  <a:srgbClr val="FEA300"/>
                </a:solidFill>
              </a:rPr>
              <a:t> </a:t>
            </a:r>
            <a:r>
              <a:rPr lang="ru-RU" dirty="0" smtClean="0"/>
              <a:t>+</a:t>
            </a:r>
            <a:r>
              <a:rPr lang="ru-RU" dirty="0" smtClean="0">
                <a:solidFill>
                  <a:srgbClr val="FEA300"/>
                </a:solidFill>
              </a:rPr>
              <a:t> </a:t>
            </a:r>
            <a:r>
              <a:rPr lang="ru-RU" dirty="0" err="1" smtClean="0">
                <a:solidFill>
                  <a:srgbClr val="FEA300"/>
                </a:solidFill>
              </a:rPr>
              <a:t>branch</a:t>
            </a:r>
            <a:r>
              <a:rPr lang="ru-RU" dirty="0" smtClean="0">
                <a:solidFill>
                  <a:srgbClr val="FEA300"/>
                </a:solidFill>
              </a:rPr>
              <a:t> </a:t>
            </a:r>
            <a:r>
              <a:rPr lang="ru-RU" dirty="0" smtClean="0"/>
              <a:t> </a:t>
            </a:r>
            <a:endParaRPr lang="en-US" dirty="0" smtClean="0"/>
          </a:p>
          <a:p>
            <a:pPr marL="0" indent="0">
              <a:buNone/>
            </a:pPr>
            <a:r>
              <a:rPr lang="ru-RU" dirty="0" smtClean="0"/>
              <a:t>ИЛИ </a:t>
            </a:r>
            <a:endParaRPr lang="en-US" dirty="0" smtClean="0"/>
          </a:p>
          <a:p>
            <a:pPr marL="0" indent="0">
              <a:buNone/>
            </a:pPr>
            <a:r>
              <a:rPr lang="ru-RU" dirty="0" err="1" smtClean="0">
                <a:solidFill>
                  <a:srgbClr val="FEA300"/>
                </a:solidFill>
              </a:rPr>
              <a:t>branch</a:t>
            </a:r>
            <a:r>
              <a:rPr lang="ru-RU" dirty="0" smtClean="0">
                <a:solidFill>
                  <a:srgbClr val="FEA300"/>
                </a:solidFill>
              </a:rPr>
              <a:t> </a:t>
            </a:r>
            <a:r>
              <a:rPr lang="ru-RU" dirty="0" smtClean="0"/>
              <a:t>+ </a:t>
            </a:r>
            <a:r>
              <a:rPr lang="en-US" dirty="0" smtClean="0">
                <a:solidFill>
                  <a:srgbClr val="FEA300"/>
                </a:solidFill>
              </a:rPr>
              <a:t>TRUNK</a:t>
            </a:r>
          </a:p>
        </p:txBody>
      </p:sp>
    </p:spTree>
    <p:extLst>
      <p:ext uri="{BB962C8B-B14F-4D97-AF65-F5344CB8AC3E}">
        <p14:creationId xmlns:p14="http://schemas.microsoft.com/office/powerpoint/2010/main" val="568312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Основные термины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altLang="ru-RU" dirty="0">
                <a:solidFill>
                  <a:srgbClr val="FEA300"/>
                </a:solidFill>
              </a:rPr>
              <a:t>patch</a:t>
            </a:r>
            <a:r>
              <a:rPr lang="en-US" altLang="ru-RU" dirty="0"/>
              <a:t> </a:t>
            </a:r>
            <a:r>
              <a:rPr lang="en-US" dirty="0" smtClean="0"/>
              <a:t>– </a:t>
            </a:r>
            <a:r>
              <a:rPr lang="ru-RU" dirty="0" smtClean="0"/>
              <a:t>Показывает историю изменений в ресурсах.</a:t>
            </a:r>
            <a:endParaRPr lang="en-US" dirty="0" smtClean="0"/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3774" y="2823124"/>
            <a:ext cx="6046584" cy="3750045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7256060" y="3323632"/>
            <a:ext cx="34164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0" dirty="0" smtClean="0">
                <a:solidFill>
                  <a:srgbClr val="FEA300"/>
                </a:solidFill>
                <a:effectLst/>
                <a:latin typeface="Lucida"/>
              </a:rPr>
              <a:t>Первое число</a:t>
            </a:r>
            <a:r>
              <a:rPr lang="ru-RU" b="1" i="0" dirty="0" smtClean="0">
                <a:solidFill>
                  <a:srgbClr val="333333"/>
                </a:solidFill>
                <a:effectLst/>
                <a:latin typeface="Lucida"/>
              </a:rPr>
              <a:t> </a:t>
            </a:r>
            <a:r>
              <a:rPr lang="ru-RU" b="0" i="0" dirty="0" smtClean="0">
                <a:solidFill>
                  <a:srgbClr val="333333"/>
                </a:solidFill>
                <a:effectLst/>
                <a:latin typeface="Lucida"/>
              </a:rPr>
              <a:t>указывает с какой строки начинается </a:t>
            </a:r>
            <a:r>
              <a:rPr lang="ru-RU" b="0" i="0" dirty="0" err="1" smtClean="0">
                <a:solidFill>
                  <a:srgbClr val="333333"/>
                </a:solidFill>
                <a:effectLst/>
                <a:latin typeface="Lucida"/>
              </a:rPr>
              <a:t>патч</a:t>
            </a:r>
            <a:r>
              <a:rPr lang="ru-RU" b="0" i="0" dirty="0" smtClean="0">
                <a:solidFill>
                  <a:srgbClr val="333333"/>
                </a:solidFill>
                <a:effectLst/>
                <a:latin typeface="Lucida"/>
              </a:rPr>
              <a:t>.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7256060" y="4079145"/>
            <a:ext cx="449466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FEA300"/>
                </a:solidFill>
                <a:latin typeface="Lucida"/>
              </a:rPr>
              <a:t>В</a:t>
            </a:r>
            <a:r>
              <a:rPr lang="ru-RU" b="0" i="0" dirty="0" smtClean="0">
                <a:solidFill>
                  <a:srgbClr val="FEA300"/>
                </a:solidFill>
                <a:effectLst/>
                <a:latin typeface="Lucida"/>
              </a:rPr>
              <a:t>торое число </a:t>
            </a:r>
            <a:r>
              <a:rPr lang="ru-RU" b="0" i="0" dirty="0" smtClean="0">
                <a:solidFill>
                  <a:srgbClr val="333333"/>
                </a:solidFill>
                <a:effectLst/>
                <a:latin typeface="Lucida"/>
              </a:rPr>
              <a:t>указывает сколько строк: </a:t>
            </a:r>
          </a:p>
          <a:p>
            <a:r>
              <a:rPr lang="ru-RU" b="0" i="0" dirty="0" smtClean="0">
                <a:solidFill>
                  <a:srgbClr val="333333"/>
                </a:solidFill>
                <a:effectLst/>
                <a:latin typeface="Lucida"/>
              </a:rPr>
              <a:t>1 блок - взято с оригинального кода. </a:t>
            </a:r>
          </a:p>
          <a:p>
            <a:r>
              <a:rPr lang="ru-RU" b="0" i="0" dirty="0" smtClean="0">
                <a:solidFill>
                  <a:srgbClr val="333333"/>
                </a:solidFill>
                <a:effectLst/>
                <a:latin typeface="Lucida"/>
              </a:rPr>
              <a:t>2 блок - стало строк после изменений.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55456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Основные термины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FEA300"/>
                </a:solidFill>
              </a:rPr>
              <a:t>Update</a:t>
            </a:r>
            <a:r>
              <a:rPr lang="ru-RU" dirty="0" smtClean="0">
                <a:solidFill>
                  <a:srgbClr val="FEA300"/>
                </a:solidFill>
              </a:rPr>
              <a:t> </a:t>
            </a:r>
            <a:r>
              <a:rPr lang="en-US" dirty="0" smtClean="0"/>
              <a:t>- </a:t>
            </a:r>
            <a:r>
              <a:rPr lang="ru-RU" dirty="0" smtClean="0"/>
              <a:t>Получение актуальной версии ресурса из хранилища.</a:t>
            </a:r>
            <a:endParaRPr lang="en-US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00131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Капля">
  <a:themeElements>
    <a:clrScheme name="Капля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Капля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апля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TM04033925[[fn=Капля]]</Template>
  <TotalTime>310</TotalTime>
  <Words>289</Words>
  <Application>Microsoft Office PowerPoint</Application>
  <PresentationFormat>Широкоэкранный</PresentationFormat>
  <Paragraphs>44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Lucida</vt:lpstr>
      <vt:lpstr>Tw Cen MT</vt:lpstr>
      <vt:lpstr>Wingdings</vt:lpstr>
      <vt:lpstr>Капля</vt:lpstr>
      <vt:lpstr>Системы контроля версий</vt:lpstr>
      <vt:lpstr>Зачем они нужны?</vt:lpstr>
      <vt:lpstr>Презентация PowerPoint</vt:lpstr>
      <vt:lpstr>Основные термины</vt:lpstr>
      <vt:lpstr>Основные термины</vt:lpstr>
      <vt:lpstr>Основные термины</vt:lpstr>
      <vt:lpstr>Основные термины</vt:lpstr>
      <vt:lpstr>Основные термины</vt:lpstr>
      <vt:lpstr>Основные термины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Системы контроля версий</dc:title>
  <dc:creator>Николай</dc:creator>
  <cp:lastModifiedBy>Николай</cp:lastModifiedBy>
  <cp:revision>48</cp:revision>
  <dcterms:created xsi:type="dcterms:W3CDTF">2016-12-01T13:16:24Z</dcterms:created>
  <dcterms:modified xsi:type="dcterms:W3CDTF">2016-12-02T03:07:55Z</dcterms:modified>
</cp:coreProperties>
</file>