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6121F-E815-45F7-869C-84867BD0133A}" type="datetimeFigureOut">
              <a:rPr lang="ru-RU" smtClean="0"/>
              <a:t>10.01.2016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F0270-D31D-4171-81FF-1DDCC95510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695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6121F-E815-45F7-869C-84867BD0133A}" type="datetimeFigureOut">
              <a:rPr lang="ru-RU" smtClean="0"/>
              <a:t>10.01.2016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F0270-D31D-4171-81FF-1DDCC95510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6355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6121F-E815-45F7-869C-84867BD0133A}" type="datetimeFigureOut">
              <a:rPr lang="ru-RU" smtClean="0"/>
              <a:t>10.01.2016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F0270-D31D-4171-81FF-1DDCC95510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02327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6121F-E815-45F7-869C-84867BD0133A}" type="datetimeFigureOut">
              <a:rPr lang="ru-RU" smtClean="0"/>
              <a:t>10.01.2016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F0270-D31D-4171-81FF-1DDCC95510F2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994024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6121F-E815-45F7-869C-84867BD0133A}" type="datetimeFigureOut">
              <a:rPr lang="ru-RU" smtClean="0"/>
              <a:t>10.01.2016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F0270-D31D-4171-81FF-1DDCC95510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8329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6121F-E815-45F7-869C-84867BD0133A}" type="datetimeFigureOut">
              <a:rPr lang="ru-RU" smtClean="0"/>
              <a:t>10.01.2016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F0270-D31D-4171-81FF-1DDCC95510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16384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6121F-E815-45F7-869C-84867BD0133A}" type="datetimeFigureOut">
              <a:rPr lang="ru-RU" smtClean="0"/>
              <a:t>10.01.2016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F0270-D31D-4171-81FF-1DDCC95510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55644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6121F-E815-45F7-869C-84867BD0133A}" type="datetimeFigureOut">
              <a:rPr lang="ru-RU" smtClean="0"/>
              <a:t>10.01.2016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F0270-D31D-4171-81FF-1DDCC95510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773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6121F-E815-45F7-869C-84867BD0133A}" type="datetimeFigureOut">
              <a:rPr lang="ru-RU" smtClean="0"/>
              <a:t>10.01.2016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F0270-D31D-4171-81FF-1DDCC95510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5748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6121F-E815-45F7-869C-84867BD0133A}" type="datetimeFigureOut">
              <a:rPr lang="ru-RU" smtClean="0"/>
              <a:t>10.01.2016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F0270-D31D-4171-81FF-1DDCC95510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6063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6121F-E815-45F7-869C-84867BD0133A}" type="datetimeFigureOut">
              <a:rPr lang="ru-RU" smtClean="0"/>
              <a:t>10.01.2016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F0270-D31D-4171-81FF-1DDCC95510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7221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6121F-E815-45F7-869C-84867BD0133A}" type="datetimeFigureOut">
              <a:rPr lang="ru-RU" smtClean="0"/>
              <a:t>10.01.2016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F0270-D31D-4171-81FF-1DDCC95510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885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6121F-E815-45F7-869C-84867BD0133A}" type="datetimeFigureOut">
              <a:rPr lang="ru-RU" smtClean="0"/>
              <a:t>10.01.2016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F0270-D31D-4171-81FF-1DDCC95510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2143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6121F-E815-45F7-869C-84867BD0133A}" type="datetimeFigureOut">
              <a:rPr lang="ru-RU" smtClean="0"/>
              <a:t>10.01.2016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F0270-D31D-4171-81FF-1DDCC95510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0130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6121F-E815-45F7-869C-84867BD0133A}" type="datetimeFigureOut">
              <a:rPr lang="ru-RU" smtClean="0"/>
              <a:t>10.01.2016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F0270-D31D-4171-81FF-1DDCC95510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595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6121F-E815-45F7-869C-84867BD0133A}" type="datetimeFigureOut">
              <a:rPr lang="ru-RU" smtClean="0"/>
              <a:t>10.01.2016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F0270-D31D-4171-81FF-1DDCC95510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972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6121F-E815-45F7-869C-84867BD0133A}" type="datetimeFigureOut">
              <a:rPr lang="ru-RU" smtClean="0"/>
              <a:t>10.01.2016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F0270-D31D-4171-81FF-1DDCC95510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7249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7EC6121F-E815-45F7-869C-84867BD0133A}" type="datetimeFigureOut">
              <a:rPr lang="ru-RU" smtClean="0"/>
              <a:t>10.01.2016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2F0270-D31D-4171-81FF-1DDCC95510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205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  <p:sldLayoutId id="2147483770" r:id="rId13"/>
    <p:sldLayoutId id="2147483771" r:id="rId14"/>
    <p:sldLayoutId id="2147483772" r:id="rId15"/>
    <p:sldLayoutId id="2147483773" r:id="rId16"/>
    <p:sldLayoutId id="214748377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59421" y="2988859"/>
            <a:ext cx="10036209" cy="764939"/>
          </a:xfrm>
        </p:spPr>
        <p:txBody>
          <a:bodyPr/>
          <a:lstStyle/>
          <a:p>
            <a:r>
              <a:rPr lang="ru-RU" sz="3600" dirty="0"/>
              <a:t>Поражение цели, находящейся за стеной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059420" y="2223920"/>
            <a:ext cx="10036209" cy="76493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2800" dirty="0" smtClean="0"/>
              <a:t>Вычислительный эксперимент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5636525" y="5172501"/>
            <a:ext cx="6364243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Подготовил студент 1 курса РГПУ им. А.И. Герцена,</a:t>
            </a:r>
          </a:p>
          <a:p>
            <a:r>
              <a:rPr lang="ru-RU" b="1" dirty="0" err="1" smtClean="0"/>
              <a:t>ИКНиТО</a:t>
            </a:r>
            <a:r>
              <a:rPr lang="ru-RU" b="1" dirty="0" smtClean="0"/>
              <a:t>, спец. ИВТ, </a:t>
            </a:r>
          </a:p>
          <a:p>
            <a:pPr algn="r"/>
            <a:r>
              <a:rPr lang="ru-RU" sz="2400" b="1" dirty="0" err="1" smtClean="0"/>
              <a:t>Бахурев</a:t>
            </a:r>
            <a:r>
              <a:rPr lang="ru-RU" sz="2400" b="1" dirty="0" smtClean="0"/>
              <a:t> Николай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1776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41056" y="750626"/>
            <a:ext cx="3376101" cy="764939"/>
          </a:xfrm>
        </p:spPr>
        <p:txBody>
          <a:bodyPr/>
          <a:lstStyle/>
          <a:p>
            <a:r>
              <a:rPr lang="ru-RU" sz="3600" dirty="0" smtClean="0"/>
              <a:t>Цели:</a:t>
            </a:r>
            <a:endParaRPr lang="ru-RU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841056" y="1637732"/>
            <a:ext cx="98523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Исследовать с точки зрения физики и графического представления информации</a:t>
            </a:r>
          </a:p>
          <a:p>
            <a:r>
              <a:rPr lang="ru-RU" dirty="0" smtClean="0"/>
              <a:t>процесс поражения цели, находящейся за стеной, из миномёта.</a:t>
            </a:r>
            <a:endParaRPr lang="ru-RU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841055" y="2378935"/>
            <a:ext cx="3376101" cy="76493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3600" dirty="0" smtClean="0"/>
              <a:t>Задачи:</a:t>
            </a:r>
            <a:endParaRPr lang="ru-RU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841056" y="3360913"/>
            <a:ext cx="1133355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1). Построить график, </a:t>
            </a:r>
            <a:r>
              <a:rPr lang="ru-RU" dirty="0" smtClean="0"/>
              <a:t>отображающий </a:t>
            </a:r>
            <a:r>
              <a:rPr lang="ru-RU" dirty="0" smtClean="0"/>
              <a:t>траекторию движения снаряда (мины). Учесть, что у нас</a:t>
            </a:r>
          </a:p>
          <a:p>
            <a:r>
              <a:rPr lang="ru-RU" dirty="0" smtClean="0"/>
              <a:t>есть препятствие, мешающее движению снаряда.</a:t>
            </a:r>
          </a:p>
          <a:p>
            <a:endParaRPr lang="ru-RU" dirty="0" smtClean="0"/>
          </a:p>
          <a:p>
            <a:r>
              <a:rPr lang="ru-RU" dirty="0" smtClean="0"/>
              <a:t>2). Определить начальную скорость мины и </a:t>
            </a:r>
            <a:r>
              <a:rPr lang="ru-RU" dirty="0" smtClean="0"/>
              <a:t>угол, под которым следует стрелять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smtClean="0"/>
              <a:t>3). Рассмотреть частные случаи данной </a:t>
            </a:r>
            <a:r>
              <a:rPr lang="ru-RU" dirty="0" smtClean="0"/>
              <a:t>задачи.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55747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41056" y="750626"/>
            <a:ext cx="3376101" cy="764939"/>
          </a:xfrm>
        </p:spPr>
        <p:txBody>
          <a:bodyPr/>
          <a:lstStyle/>
          <a:p>
            <a:r>
              <a:rPr lang="ru-RU" sz="3600" dirty="0" smtClean="0"/>
              <a:t>Сведения</a:t>
            </a:r>
            <a:endParaRPr lang="ru-RU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841056" y="1515565"/>
            <a:ext cx="59474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Уравнение траектории, проходящей через цель:</a:t>
            </a:r>
            <a:r>
              <a:rPr lang="en-US" dirty="0" smtClean="0"/>
              <a:t> </a:t>
            </a:r>
            <a:endParaRPr lang="ru-RU" dirty="0" smtClean="0"/>
          </a:p>
          <a:p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901819" y="1515565"/>
                <a:ext cx="2651880" cy="48981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∗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den>
                          </m:f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𝑡𝑔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l-GR" b="0" i="1" smtClean="0">
                          <a:latin typeface="Cambria Math" panose="02040503050406030204" pitchFamily="18" charset="0"/>
                        </a:rPr>
                        <m:t>α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1819" y="1515565"/>
                <a:ext cx="2651880" cy="489814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897707" y="2161896"/>
                <a:ext cx="10205614" cy="42823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/>
                  <a:t>Если</a:t>
                </a:r>
                <a:r>
                  <a:rPr lang="ru-RU" dirty="0" smtClean="0"/>
                  <a:t> высота стены меньше</a:t>
                </a:r>
                <a:r>
                  <a:rPr lang="en-US" dirty="0" smtClean="0"/>
                  <a:t> </a:t>
                </a:r>
                <a:r>
                  <a:rPr lang="ru-RU" dirty="0" smtClean="0"/>
                  <a:t>или </a:t>
                </a:r>
                <a:r>
                  <a:rPr lang="ru-RU" dirty="0" smtClean="0"/>
                  <a:t>равна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𝑎𝑏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lang="ru-RU" dirty="0" smtClean="0"/>
                  <a:t> </a:t>
                </a:r>
                <a:r>
                  <a:rPr lang="ru-RU" dirty="0" smtClean="0"/>
                  <a:t>, </a:t>
                </a:r>
                <a:r>
                  <a:rPr lang="ru-RU" dirty="0" smtClean="0"/>
                  <a:t>где  а – расстояние от миномёта до стены</a:t>
                </a:r>
              </a:p>
              <a:p>
                <a:r>
                  <a:rPr lang="ru-RU" dirty="0"/>
                  <a:t> </a:t>
                </a:r>
                <a:r>
                  <a:rPr lang="ru-RU" dirty="0" smtClean="0"/>
                  <a:t>                                                                        </a:t>
                </a:r>
                <a:r>
                  <a:rPr lang="ru-RU" dirty="0" smtClean="0"/>
                  <a:t>             </a:t>
                </a:r>
                <a:r>
                  <a:rPr lang="en-US" dirty="0" smtClean="0"/>
                  <a:t> </a:t>
                </a:r>
                <a:r>
                  <a:rPr lang="en-US" dirty="0" smtClean="0"/>
                  <a:t>b – </a:t>
                </a:r>
                <a:r>
                  <a:rPr lang="ru-RU" dirty="0" smtClean="0"/>
                  <a:t>расстояние от стены до цели</a:t>
                </a:r>
                <a:r>
                  <a:rPr lang="ru-RU" dirty="0"/>
                  <a:t>,</a:t>
                </a:r>
                <a:endParaRPr lang="ru-RU" dirty="0" smtClean="0"/>
              </a:p>
              <a:p>
                <a:endParaRPr lang="ru-RU" dirty="0"/>
              </a:p>
              <a:p>
                <a:r>
                  <a:rPr lang="ru-RU" b="1" dirty="0" smtClean="0"/>
                  <a:t>то</a:t>
                </a:r>
                <a:r>
                  <a:rPr lang="ru-RU" dirty="0" smtClean="0"/>
                  <a:t> начальная скорость вычисляется по формуле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 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∗(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rad>
                    </m:oMath>
                  </m:oMathPara>
                </a14:m>
                <a:endParaRPr lang="ru-RU" dirty="0" smtClean="0"/>
              </a:p>
              <a:p>
                <a:r>
                  <a:rPr lang="ru-RU" dirty="0" smtClean="0"/>
                  <a:t>и верным углом для выстрела будет угол 45</a:t>
                </a:r>
                <a:r>
                  <a:rPr lang="ru-RU" baseline="46000" dirty="0" smtClean="0"/>
                  <a:t>о</a:t>
                </a:r>
                <a:r>
                  <a:rPr lang="ru-RU" dirty="0" smtClean="0"/>
                  <a:t>.        </a:t>
                </a:r>
              </a:p>
              <a:p>
                <a:endParaRPr lang="ru-RU" dirty="0" smtClean="0"/>
              </a:p>
              <a:p>
                <a:r>
                  <a:rPr lang="ru-RU" b="1" dirty="0" smtClean="0"/>
                  <a:t>Иначе </a:t>
                </a:r>
                <a:r>
                  <a:rPr lang="ru-RU" dirty="0" smtClean="0"/>
                  <a:t>начальная скорость вычисляется по формуле</a:t>
                </a:r>
              </a:p>
              <a:p>
                <a:r>
                  <a:rPr lang="ru-RU" b="1" dirty="0" smtClean="0"/>
                  <a:t>                                          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 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𝑔𝑎𝑏</m:t>
                            </m:r>
                          </m:num>
                          <m:den>
                            <m:r>
                              <a:rPr lang="ru-RU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h</m:t>
                            </m:r>
                          </m:den>
                        </m:f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(1+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h</m:t>
                                </m:r>
                                <m:f>
                                  <m:f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𝑎𝑏</m:t>
                                    </m:r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rad>
                  </m:oMath>
                </a14:m>
                <a:r>
                  <a:rPr lang="en-US" b="1" dirty="0" smtClean="0"/>
                  <a:t> </a:t>
                </a:r>
                <a:r>
                  <a:rPr lang="en-US" dirty="0" smtClean="0"/>
                  <a:t>, </a:t>
                </a:r>
                <a:r>
                  <a:rPr lang="ru-RU" dirty="0" smtClean="0"/>
                  <a:t>где </a:t>
                </a:r>
                <a:r>
                  <a:rPr lang="en-US" dirty="0" smtClean="0"/>
                  <a:t>h – </a:t>
                </a:r>
                <a:r>
                  <a:rPr lang="ru-RU" dirty="0" smtClean="0"/>
                  <a:t>высота стены</a:t>
                </a:r>
              </a:p>
              <a:p>
                <a:r>
                  <a:rPr lang="ru-RU" dirty="0" smtClean="0"/>
                  <a:t>и для вычисления верного угла используем формулу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 smtClean="0">
                        <a:latin typeface="Cambria Math" panose="02040503050406030204" pitchFamily="18" charset="0"/>
                      </a:rPr>
                      <m:t>α</m:t>
                    </m:r>
                    <m:r>
                      <a:rPr lang="ru-RU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𝑎𝑟𝑐𝑡𝑔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h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𝑎𝑏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 smtClean="0"/>
              </a:p>
              <a:p>
                <a:endParaRPr lang="ru-RU" dirty="0"/>
              </a:p>
              <a:p>
                <a:r>
                  <a:rPr lang="ru-RU" dirty="0" smtClean="0"/>
                  <a:t>График </a:t>
                </a:r>
                <a:r>
                  <a:rPr lang="ru-RU" dirty="0" smtClean="0"/>
                  <a:t>траекторий полёта снаряда для разных </a:t>
                </a:r>
                <a:r>
                  <a:rPr lang="ru-RU" dirty="0" smtClean="0"/>
                  <a:t>углов будет представлен на </a:t>
                </a:r>
              </a:p>
              <a:p>
                <a:r>
                  <a:rPr lang="ru-RU" dirty="0" smtClean="0"/>
                  <a:t>следующем слайде.</a:t>
                </a:r>
                <a:endParaRPr lang="en-US" dirty="0"/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707" y="2161896"/>
                <a:ext cx="10205614" cy="4282326"/>
              </a:xfrm>
              <a:prstGeom prst="rect">
                <a:avLst/>
              </a:prstGeom>
              <a:blipFill rotWithShape="0">
                <a:blip r:embed="rId3"/>
                <a:stretch>
                  <a:fillRect l="-478" b="-12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13524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41056" y="191068"/>
            <a:ext cx="6146598" cy="764939"/>
          </a:xfrm>
        </p:spPr>
        <p:txBody>
          <a:bodyPr/>
          <a:lstStyle/>
          <a:p>
            <a:r>
              <a:rPr lang="ru-RU" sz="3600" dirty="0" smtClean="0"/>
              <a:t>Задача № 1: график</a:t>
            </a:r>
            <a:endParaRPr lang="ru-RU" sz="36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1056" y="1119781"/>
            <a:ext cx="7688795" cy="1246596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535" y="2440145"/>
            <a:ext cx="11054686" cy="4322849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9057958" y="1560317"/>
            <a:ext cx="186621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Нач. скорость:</a:t>
            </a:r>
          </a:p>
          <a:p>
            <a:r>
              <a:rPr lang="ru-RU" dirty="0" smtClean="0"/>
              <a:t>46,45643 м</a:t>
            </a:r>
            <a:r>
              <a:rPr lang="en-US" dirty="0" smtClean="0"/>
              <a:t>/c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915947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841056" y="191068"/>
            <a:ext cx="6146598" cy="76493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3600" dirty="0" smtClean="0"/>
              <a:t>Задача № </a:t>
            </a:r>
            <a:r>
              <a:rPr lang="ru-RU" sz="3600" dirty="0" smtClean="0"/>
              <a:t>2</a:t>
            </a:r>
            <a:endParaRPr lang="ru-RU" sz="36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841056" y="956007"/>
                <a:ext cx="9676047" cy="18762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dirty="0" smtClean="0"/>
                  <a:t>Высота стены больше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𝑎𝑏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  <m:r>
                      <a:rPr lang="ru-RU" b="0" i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ru-RU" dirty="0" smtClean="0"/>
              </a:p>
              <a:p>
                <a:r>
                  <a:rPr lang="ru-RU" dirty="0" smtClean="0"/>
                  <a:t>Нас </a:t>
                </a:r>
                <a:r>
                  <a:rPr lang="ru-RU" dirty="0" smtClean="0"/>
                  <a:t>интересует угол, при котором начальная скорость снаряда должна быть</a:t>
                </a:r>
              </a:p>
              <a:p>
                <a:r>
                  <a:rPr lang="ru-RU" dirty="0" smtClean="0"/>
                  <a:t>минимальна, чтобы снизить затраты на выстрел. Однако угол должен быть таким,</a:t>
                </a:r>
              </a:p>
              <a:p>
                <a:r>
                  <a:rPr lang="ru-RU" dirty="0" smtClean="0"/>
                  <a:t>чтобы снаряд достиг цели, не попав в стену.</a:t>
                </a:r>
              </a:p>
              <a:p>
                <a:endParaRPr lang="ru-RU" dirty="0"/>
              </a:p>
              <a:p>
                <a:r>
                  <a:rPr lang="ru-RU" dirty="0" smtClean="0"/>
                  <a:t>В нашем случае минимальный верный угол будет равен </a:t>
                </a:r>
                <a:r>
                  <a:rPr lang="ru-RU" dirty="0" smtClean="0"/>
                  <a:t>47,72631</a:t>
                </a:r>
                <a:r>
                  <a:rPr lang="ru-RU" baseline="46000" dirty="0" smtClean="0"/>
                  <a:t>о</a:t>
                </a:r>
                <a:r>
                  <a:rPr lang="ru-RU" dirty="0" smtClean="0"/>
                  <a:t>.</a:t>
                </a:r>
                <a:endParaRPr lang="ru-RU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1056" y="956007"/>
                <a:ext cx="9676047" cy="1876283"/>
              </a:xfrm>
              <a:prstGeom prst="rect">
                <a:avLst/>
              </a:prstGeom>
              <a:blipFill rotWithShape="0">
                <a:blip r:embed="rId2"/>
                <a:stretch>
                  <a:fillRect l="-567" b="-38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554" y="2910971"/>
            <a:ext cx="7006407" cy="3947029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48550" y="2905924"/>
            <a:ext cx="4743450" cy="590550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7448550" y="5995840"/>
            <a:ext cx="186621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Нач. скорость:</a:t>
            </a:r>
          </a:p>
          <a:p>
            <a:r>
              <a:rPr lang="ru-RU" dirty="0"/>
              <a:t>46,56189</a:t>
            </a:r>
            <a:r>
              <a:rPr lang="ru-RU" dirty="0"/>
              <a:t> </a:t>
            </a:r>
            <a:r>
              <a:rPr lang="ru-RU" dirty="0" smtClean="0"/>
              <a:t>м</a:t>
            </a:r>
            <a:r>
              <a:rPr lang="en-US" dirty="0" smtClean="0"/>
              <a:t>/c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146525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841056" y="191068"/>
            <a:ext cx="6146598" cy="76493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3600" dirty="0" smtClean="0"/>
              <a:t>Задача № </a:t>
            </a:r>
            <a:r>
              <a:rPr lang="ru-RU" sz="3600" dirty="0" smtClean="0"/>
              <a:t>3</a:t>
            </a:r>
            <a:endParaRPr lang="ru-RU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841056" y="956007"/>
            <a:ext cx="888897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 </a:t>
            </a:r>
            <a:r>
              <a:rPr lang="ru-RU" dirty="0" smtClean="0"/>
              <a:t>и </a:t>
            </a:r>
            <a:r>
              <a:rPr lang="en-US" dirty="0" smtClean="0"/>
              <a:t>b </a:t>
            </a:r>
            <a:r>
              <a:rPr lang="ru-RU" dirty="0" smtClean="0"/>
              <a:t>стремятся к 0. В этом случае нужно просто перебросить мину через</a:t>
            </a:r>
          </a:p>
          <a:p>
            <a:r>
              <a:rPr lang="ru-RU" dirty="0" smtClean="0"/>
              <a:t>стену. Стрелять нужно вертикально вверх (почти 90 градусов), а начальная</a:t>
            </a:r>
          </a:p>
          <a:p>
            <a:r>
              <a:rPr lang="ru-RU" dirty="0" smtClean="0"/>
              <a:t>скорость в нашем случае должна быть  равна </a:t>
            </a:r>
            <a:r>
              <a:rPr lang="ru-RU" dirty="0"/>
              <a:t>15,34409</a:t>
            </a:r>
            <a:r>
              <a:rPr lang="ru-RU" dirty="0"/>
              <a:t> </a:t>
            </a:r>
            <a:r>
              <a:rPr lang="ru-RU" dirty="0" smtClean="0"/>
              <a:t>м</a:t>
            </a:r>
            <a:r>
              <a:rPr lang="en-US" dirty="0" smtClean="0"/>
              <a:t>/</a:t>
            </a:r>
            <a:r>
              <a:rPr lang="ru-RU" dirty="0" smtClean="0"/>
              <a:t>с.</a:t>
            </a:r>
          </a:p>
          <a:p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556" y="3496474"/>
            <a:ext cx="7539882" cy="3262153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709" y="2296145"/>
            <a:ext cx="12022291" cy="764939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7863811" y="6112296"/>
            <a:ext cx="186621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Нач. скорость:</a:t>
            </a:r>
          </a:p>
          <a:p>
            <a:r>
              <a:rPr lang="ru-RU" dirty="0"/>
              <a:t>15,34409</a:t>
            </a:r>
            <a:r>
              <a:rPr lang="ru-RU" dirty="0"/>
              <a:t> </a:t>
            </a:r>
            <a:r>
              <a:rPr lang="ru-RU" dirty="0" smtClean="0"/>
              <a:t>м</a:t>
            </a:r>
            <a:r>
              <a:rPr lang="en-US" dirty="0" smtClean="0"/>
              <a:t>/c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31303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3147527" y="2538484"/>
            <a:ext cx="6146598" cy="76493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841056" y="1637732"/>
            <a:ext cx="1057052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При расчёте траектории снаряда следует учитывать высоту стены. Это влияет на выбор </a:t>
            </a:r>
          </a:p>
          <a:p>
            <a:r>
              <a:rPr lang="ru-RU" dirty="0" smtClean="0"/>
              <a:t>верного угла и начальной скорости. Оптимальным углом для невысокой стены на малых</a:t>
            </a:r>
          </a:p>
          <a:p>
            <a:r>
              <a:rPr lang="ru-RU" dirty="0" smtClean="0"/>
              <a:t>дистанциях будет 45 градусов. Начальная скорость потребуется либо стандартная дл</a:t>
            </a:r>
            <a:r>
              <a:rPr lang="ru-RU" dirty="0" smtClean="0"/>
              <a:t>я</a:t>
            </a:r>
          </a:p>
          <a:p>
            <a:r>
              <a:rPr lang="ru-RU" dirty="0" smtClean="0"/>
              <a:t>миномётов, либо чуть меньше. </a:t>
            </a:r>
          </a:p>
          <a:p>
            <a:endParaRPr lang="ru-RU" dirty="0"/>
          </a:p>
          <a:p>
            <a:r>
              <a:rPr lang="ru-RU" dirty="0" smtClean="0"/>
              <a:t>При большой высоте стены и</a:t>
            </a:r>
            <a:r>
              <a:rPr lang="en-US" dirty="0" smtClean="0"/>
              <a:t>/</a:t>
            </a:r>
            <a:r>
              <a:rPr lang="ru-RU" dirty="0" smtClean="0"/>
              <a:t>или больших дистанциях потребуются точные расчёты.</a:t>
            </a:r>
            <a:endParaRPr lang="ru-RU" dirty="0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841056" y="750626"/>
            <a:ext cx="3376101" cy="76493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3600" dirty="0" smtClean="0"/>
              <a:t>Вывод</a:t>
            </a:r>
            <a:endParaRPr lang="ru-RU" sz="3600" dirty="0"/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841055" y="3452884"/>
            <a:ext cx="3376101" cy="76493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3600" dirty="0" smtClean="0"/>
              <a:t>Примечание</a:t>
            </a:r>
            <a:endParaRPr lang="ru-RU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841055" y="4217823"/>
            <a:ext cx="112694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Максимальный угол при наведении миномёта обычно не превышает 87 градусов. Так что </a:t>
            </a:r>
          </a:p>
          <a:p>
            <a:r>
              <a:rPr lang="ru-RU" dirty="0" smtClean="0"/>
              <a:t>приведённый выше частный случай несколько </a:t>
            </a:r>
            <a:r>
              <a:rPr lang="ru-RU" dirty="0" err="1" smtClean="0"/>
              <a:t>теоретизирован</a:t>
            </a:r>
            <a:r>
              <a:rPr lang="ru-RU" dirty="0" smtClean="0"/>
              <a:t>, либо возможен при некоторых</a:t>
            </a:r>
          </a:p>
          <a:p>
            <a:r>
              <a:rPr lang="ru-RU" dirty="0" smtClean="0"/>
              <a:t>допущениях.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1700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88</TotalTime>
  <Words>274</Words>
  <Application>Microsoft Office PowerPoint</Application>
  <PresentationFormat>Широкоэкранный</PresentationFormat>
  <Paragraphs>60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Cambria Math</vt:lpstr>
      <vt:lpstr>Century Gothic</vt:lpstr>
      <vt:lpstr>Wingdings 3</vt:lpstr>
      <vt:lpstr>Ион</vt:lpstr>
      <vt:lpstr>Поражение цели, находящейся за стеной</vt:lpstr>
      <vt:lpstr>Цели:</vt:lpstr>
      <vt:lpstr>Сведения</vt:lpstr>
      <vt:lpstr>Задача № 1: график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Поражение цели, находящейся за стеной</dc:title>
  <dc:creator>Николай</dc:creator>
  <cp:lastModifiedBy>Николай</cp:lastModifiedBy>
  <cp:revision>41</cp:revision>
  <dcterms:created xsi:type="dcterms:W3CDTF">2016-01-10T20:00:17Z</dcterms:created>
  <dcterms:modified xsi:type="dcterms:W3CDTF">2016-01-10T21:29:47Z</dcterms:modified>
</cp:coreProperties>
</file>